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6" r:id="rId5"/>
    <p:sldId id="257" r:id="rId6"/>
    <p:sldId id="258" r:id="rId7"/>
  </p:sldIdLst>
  <p:sldSz cx="6858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ransformers Summit 2025 | Company post" id="{4B4B9E20-6466-6849-8ABA-88FC8B72EEC8}">
          <p14:sldIdLst>
            <p14:sldId id="256"/>
            <p14:sldId id="257"/>
            <p14:sldId id="25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2E46"/>
    <a:srgbClr val="28FF52"/>
    <a:srgbClr val="0CC1E3"/>
    <a:srgbClr val="133D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B2AF1D0-766C-BFA0-11E0-8859645CA336}" v="24" dt="2025-03-10T20:14:43.777"/>
    <p1510:client id="{F0B21125-64BF-6C02-D066-71EB15B3B1EA}" v="105" dt="2025-03-10T20:02:28.7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GARIDA BOAVIDA" userId="S::e350481@edp.pt::2346ffcf-4cf2-46db-9caf-4e284dedd335" providerId="AD" clId="Web-{8B2AF1D0-766C-BFA0-11E0-8859645CA336}"/>
    <pc:docChg chg="modSld">
      <pc:chgData name="MARGARIDA BOAVIDA" userId="S::e350481@edp.pt::2346ffcf-4cf2-46db-9caf-4e284dedd335" providerId="AD" clId="Web-{8B2AF1D0-766C-BFA0-11E0-8859645CA336}" dt="2025-03-10T20:14:43.762" v="13" actId="20577"/>
      <pc:docMkLst>
        <pc:docMk/>
      </pc:docMkLst>
      <pc:sldChg chg="modSp">
        <pc:chgData name="MARGARIDA BOAVIDA" userId="S::e350481@edp.pt::2346ffcf-4cf2-46db-9caf-4e284dedd335" providerId="AD" clId="Web-{8B2AF1D0-766C-BFA0-11E0-8859645CA336}" dt="2025-03-10T20:14:43.762" v="13" actId="20577"/>
        <pc:sldMkLst>
          <pc:docMk/>
          <pc:sldMk cId="1335659127" sldId="256"/>
        </pc:sldMkLst>
        <pc:spChg chg="mod">
          <ac:chgData name="MARGARIDA BOAVIDA" userId="S::e350481@edp.pt::2346ffcf-4cf2-46db-9caf-4e284dedd335" providerId="AD" clId="Web-{8B2AF1D0-766C-BFA0-11E0-8859645CA336}" dt="2025-03-10T20:14:43.762" v="13" actId="20577"/>
          <ac:spMkLst>
            <pc:docMk/>
            <pc:sldMk cId="1335659127" sldId="256"/>
            <ac:spMk id="25" creationId="{CC9361FA-5703-D88D-BEF8-B8CD30BFDC5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122363"/>
            <a:ext cx="58293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602038"/>
            <a:ext cx="51435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t-PT"/>
              <a:t>Clique para editar o estilo de subtítulo do Modelo Global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18B0A-F7A9-754E-8F31-23FF40A9C312}" type="datetimeFigureOut">
              <a:rPr lang="pt-PT" smtClean="0"/>
              <a:t>10/03/2025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80290-08B7-BF42-8142-7C33A37B9438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77602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18B0A-F7A9-754E-8F31-23FF40A9C312}" type="datetimeFigureOut">
              <a:rPr lang="pt-PT" smtClean="0"/>
              <a:t>10/03/2025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80290-08B7-BF42-8142-7C33A37B9438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6819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50544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18B0A-F7A9-754E-8F31-23FF40A9C312}" type="datetimeFigureOut">
              <a:rPr lang="pt-PT" smtClean="0"/>
              <a:t>10/03/2025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80290-08B7-BF42-8142-7C33A37B9438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52124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18B0A-F7A9-754E-8F31-23FF40A9C312}" type="datetimeFigureOut">
              <a:rPr lang="pt-PT" smtClean="0"/>
              <a:t>10/03/2025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80290-08B7-BF42-8142-7C33A37B9438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2557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709740"/>
            <a:ext cx="5915025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4589465"/>
            <a:ext cx="5915025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18B0A-F7A9-754E-8F31-23FF40A9C312}" type="datetimeFigureOut">
              <a:rPr lang="pt-PT" smtClean="0"/>
              <a:t>10/03/2025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80290-08B7-BF42-8142-7C33A37B9438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8126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825625"/>
            <a:ext cx="291465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825625"/>
            <a:ext cx="291465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18B0A-F7A9-754E-8F31-23FF40A9C312}" type="datetimeFigureOut">
              <a:rPr lang="pt-PT" smtClean="0"/>
              <a:t>10/03/2025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80290-08B7-BF42-8142-7C33A37B9438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058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65126"/>
            <a:ext cx="5915025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681163"/>
            <a:ext cx="2901255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505075"/>
            <a:ext cx="2901255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681163"/>
            <a:ext cx="2915543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505075"/>
            <a:ext cx="2915543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18B0A-F7A9-754E-8F31-23FF40A9C312}" type="datetimeFigureOut">
              <a:rPr lang="pt-PT" smtClean="0"/>
              <a:t>10/03/2025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80290-08B7-BF42-8142-7C33A37B9438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57896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18B0A-F7A9-754E-8F31-23FF40A9C312}" type="datetimeFigureOut">
              <a:rPr lang="pt-PT" smtClean="0"/>
              <a:t>10/03/2025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80290-08B7-BF42-8142-7C33A37B9438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79769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18B0A-F7A9-754E-8F31-23FF40A9C312}" type="datetimeFigureOut">
              <a:rPr lang="pt-PT" smtClean="0"/>
              <a:t>10/03/2025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80290-08B7-BF42-8142-7C33A37B9438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6157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987426"/>
            <a:ext cx="3471863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18B0A-F7A9-754E-8F31-23FF40A9C312}" type="datetimeFigureOut">
              <a:rPr lang="pt-PT" smtClean="0"/>
              <a:t>10/03/2025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80290-08B7-BF42-8142-7C33A37B9438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4300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987426"/>
            <a:ext cx="3471863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t-PT"/>
              <a:t>Clique no ícone para adicionar uma imagem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18B0A-F7A9-754E-8F31-23FF40A9C312}" type="datetimeFigureOut">
              <a:rPr lang="pt-PT" smtClean="0"/>
              <a:t>10/03/2025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80290-08B7-BF42-8142-7C33A37B9438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0341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65126"/>
            <a:ext cx="59150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825625"/>
            <a:ext cx="59150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7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E418B0A-F7A9-754E-8F31-23FF40A9C312}" type="datetimeFigureOut">
              <a:rPr lang="pt-PT" smtClean="0"/>
              <a:t>10/03/2025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6356352"/>
            <a:ext cx="2314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4980290-08B7-BF42-8142-7C33A37B9438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28971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E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Agrupar 14">
            <a:extLst>
              <a:ext uri="{FF2B5EF4-FFF2-40B4-BE49-F238E27FC236}">
                <a16:creationId xmlns:a16="http://schemas.microsoft.com/office/drawing/2014/main" id="{C9ACEA1D-217C-F7B5-5B58-3A3D2109956B}"/>
              </a:ext>
            </a:extLst>
          </p:cNvPr>
          <p:cNvGrpSpPr/>
          <p:nvPr/>
        </p:nvGrpSpPr>
        <p:grpSpPr>
          <a:xfrm>
            <a:off x="5025375" y="3768122"/>
            <a:ext cx="1152186" cy="2818421"/>
            <a:chOff x="2603500" y="2432050"/>
            <a:chExt cx="1651001" cy="4038600"/>
          </a:xfrm>
        </p:grpSpPr>
        <p:pic>
          <p:nvPicPr>
            <p:cNvPr id="12" name="Imagem 11" descr="Uma imagem com texto, eletrónica, captura de ecrã, Página web&#10;&#10;Os conteúdos gerados por IA poderão estar incorretos.">
              <a:extLst>
                <a:ext uri="{FF2B5EF4-FFF2-40B4-BE49-F238E27FC236}">
                  <a16:creationId xmlns:a16="http://schemas.microsoft.com/office/drawing/2014/main" id="{D409352D-09DE-F15F-EC90-E56878CDD36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03500" y="2432050"/>
              <a:ext cx="1651000" cy="1993900"/>
            </a:xfrm>
            <a:prstGeom prst="rect">
              <a:avLst/>
            </a:prstGeom>
          </p:spPr>
        </p:pic>
        <p:pic>
          <p:nvPicPr>
            <p:cNvPr id="14" name="Imagem 13" descr="Uma imagem com texto, captura de ecrã, Tipo de letra, Marca&#10;&#10;Os conteúdos gerados por IA poderão estar incorretos.">
              <a:extLst>
                <a:ext uri="{FF2B5EF4-FFF2-40B4-BE49-F238E27FC236}">
                  <a16:creationId xmlns:a16="http://schemas.microsoft.com/office/drawing/2014/main" id="{756C60E9-2BEE-2014-8D59-6BAEE25F22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r="764"/>
            <a:stretch/>
          </p:blipFill>
          <p:spPr>
            <a:xfrm>
              <a:off x="2603501" y="4425950"/>
              <a:ext cx="1651000" cy="2044700"/>
            </a:xfrm>
            <a:prstGeom prst="rect">
              <a:avLst/>
            </a:prstGeom>
          </p:spPr>
        </p:pic>
      </p:grp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CC9361FA-5703-D88D-BEF8-B8CD30BFDC52}"/>
              </a:ext>
            </a:extLst>
          </p:cNvPr>
          <p:cNvSpPr txBox="1"/>
          <p:nvPr/>
        </p:nvSpPr>
        <p:spPr>
          <a:xfrm>
            <a:off x="205637" y="857125"/>
            <a:ext cx="6306467" cy="255454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PT" sz="1400" err="1">
                <a:solidFill>
                  <a:srgbClr val="212E46"/>
                </a:solidFill>
                <a:highlight>
                  <a:srgbClr val="28FF52"/>
                </a:highlight>
                <a:latin typeface="FT Base" pitchFamily="2" charset="77"/>
                <a:ea typeface="Roboto" panose="02000000000000000000" pitchFamily="2" charset="0"/>
              </a:rPr>
              <a:t>Pre-event</a:t>
            </a:r>
            <a:r>
              <a:rPr lang="pt-PT" sz="1400">
                <a:solidFill>
                  <a:srgbClr val="212E46"/>
                </a:solidFill>
                <a:highlight>
                  <a:srgbClr val="28FF52"/>
                </a:highlight>
                <a:latin typeface="FT Base" pitchFamily="2" charset="77"/>
                <a:ea typeface="Roboto" panose="02000000000000000000" pitchFamily="2" charset="0"/>
              </a:rPr>
              <a:t> </a:t>
            </a:r>
            <a:r>
              <a:rPr lang="pt-PT" sz="1400" err="1">
                <a:solidFill>
                  <a:srgbClr val="212E46"/>
                </a:solidFill>
                <a:highlight>
                  <a:srgbClr val="28FF52"/>
                </a:highlight>
                <a:latin typeface="FT Base" pitchFamily="2" charset="77"/>
                <a:ea typeface="Roboto" panose="02000000000000000000" pitchFamily="2" charset="0"/>
              </a:rPr>
              <a:t>post</a:t>
            </a:r>
            <a:r>
              <a:rPr lang="pt-PT" sz="1400">
                <a:solidFill>
                  <a:srgbClr val="212E46"/>
                </a:solidFill>
                <a:highlight>
                  <a:srgbClr val="28FF52"/>
                </a:highlight>
                <a:latin typeface="FT Base" pitchFamily="2" charset="77"/>
                <a:ea typeface="Roboto" panose="02000000000000000000" pitchFamily="2" charset="0"/>
              </a:rPr>
              <a:t> </a:t>
            </a:r>
            <a:r>
              <a:rPr lang="pt-PT" sz="1400" err="1">
                <a:solidFill>
                  <a:srgbClr val="212E46"/>
                </a:solidFill>
                <a:highlight>
                  <a:srgbClr val="28FF52"/>
                </a:highlight>
                <a:latin typeface="FT Base" pitchFamily="2" charset="77"/>
                <a:ea typeface="Roboto" panose="02000000000000000000" pitchFamily="2" charset="0"/>
              </a:rPr>
              <a:t>suggestion</a:t>
            </a:r>
            <a:r>
              <a:rPr lang="pt-PT" sz="1400">
                <a:solidFill>
                  <a:srgbClr val="212E46"/>
                </a:solidFill>
                <a:highlight>
                  <a:srgbClr val="28FF52"/>
                </a:highlight>
                <a:latin typeface="FT Base" pitchFamily="2" charset="77"/>
                <a:ea typeface="Roboto" panose="02000000000000000000" pitchFamily="2" charset="0"/>
              </a:rPr>
              <a:t>:</a:t>
            </a:r>
          </a:p>
          <a:p>
            <a:endParaRPr lang="pt-PT" sz="1400">
              <a:solidFill>
                <a:srgbClr val="212E46"/>
              </a:solidFill>
              <a:highlight>
                <a:srgbClr val="28FF52"/>
              </a:highlight>
              <a:latin typeface="FT Base" pitchFamily="2" charset="77"/>
              <a:ea typeface="Roboto" panose="02000000000000000000" pitchFamily="2" charset="0"/>
            </a:endParaRPr>
          </a:p>
          <a:p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Please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follow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these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steps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on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Slide 2:</a:t>
            </a:r>
            <a:b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</a:br>
            <a:endParaRPr lang="pt-PT" sz="110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28600" indent="-228600">
              <a:buFont typeface="+mj-lt"/>
              <a:buAutoNum type="arabicPeriod"/>
            </a:pPr>
            <a:r>
              <a:rPr lang="pt-PT" sz="1100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Transfer</a:t>
            </a:r>
            <a:r>
              <a:rPr lang="pt-PT" sz="1100">
                <a:solidFill>
                  <a:schemeClr val="bg1"/>
                </a:solidFill>
                <a:latin typeface="Roboto"/>
                <a:ea typeface="Roboto"/>
                <a:cs typeface="Roboto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the</a:t>
            </a:r>
            <a:r>
              <a:rPr lang="pt-PT" sz="1100">
                <a:solidFill>
                  <a:schemeClr val="bg1"/>
                </a:solidFill>
                <a:latin typeface="Roboto"/>
                <a:ea typeface="Roboto"/>
                <a:cs typeface="Roboto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Transformers</a:t>
            </a:r>
            <a:r>
              <a:rPr lang="pt-PT" sz="1100" i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Summit</a:t>
            </a:r>
            <a:r>
              <a:rPr lang="pt-PT" sz="1100" i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 2025 Social Media Post_Company.pptx </a:t>
            </a:r>
            <a:r>
              <a:rPr lang="pt-PT" sz="1100">
                <a:solidFill>
                  <a:schemeClr val="bg1"/>
                </a:solidFill>
                <a:latin typeface="Roboto"/>
                <a:ea typeface="Roboto"/>
                <a:cs typeface="Roboto"/>
              </a:rPr>
              <a:t>to </a:t>
            </a:r>
            <a:r>
              <a:rPr lang="pt-PT" sz="1100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your</a:t>
            </a:r>
            <a:r>
              <a:rPr lang="pt-PT" sz="1100">
                <a:solidFill>
                  <a:schemeClr val="bg1"/>
                </a:solidFill>
                <a:latin typeface="Roboto"/>
                <a:ea typeface="Roboto"/>
                <a:cs typeface="Roboto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computer</a:t>
            </a:r>
            <a:endParaRPr lang="pt-PT" sz="1100">
              <a:solidFill>
                <a:schemeClr val="bg1"/>
              </a:solidFill>
              <a:latin typeface="Roboto"/>
              <a:ea typeface="Roboto"/>
              <a:cs typeface="Roboto"/>
            </a:endParaRPr>
          </a:p>
          <a:p>
            <a:pPr marL="228600" indent="-228600">
              <a:buAutoNum type="arabicPeriod"/>
            </a:pPr>
            <a:r>
              <a:rPr lang="pt-PT" sz="1100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Replace</a:t>
            </a:r>
            <a:r>
              <a:rPr lang="pt-PT" sz="1100">
                <a:solidFill>
                  <a:schemeClr val="bg1"/>
                </a:solidFill>
                <a:latin typeface="Roboto"/>
                <a:ea typeface="Roboto"/>
                <a:cs typeface="Roboto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the</a:t>
            </a:r>
            <a:r>
              <a:rPr lang="pt-PT" sz="1100">
                <a:solidFill>
                  <a:schemeClr val="bg1"/>
                </a:solidFill>
                <a:latin typeface="Roboto"/>
                <a:ea typeface="Roboto"/>
                <a:cs typeface="Roboto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placeholder</a:t>
            </a:r>
            <a:r>
              <a:rPr lang="pt-PT" sz="1100">
                <a:solidFill>
                  <a:schemeClr val="bg1"/>
                </a:solidFill>
                <a:latin typeface="Roboto"/>
                <a:ea typeface="Roboto"/>
                <a:cs typeface="Roboto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with</a:t>
            </a:r>
            <a:r>
              <a:rPr lang="pt-PT" sz="1100">
                <a:solidFill>
                  <a:schemeClr val="bg1"/>
                </a:solidFill>
                <a:latin typeface="Roboto"/>
                <a:ea typeface="Roboto"/>
                <a:cs typeface="Roboto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your</a:t>
            </a:r>
            <a:r>
              <a:rPr lang="pt-PT" sz="1100">
                <a:solidFill>
                  <a:schemeClr val="bg1"/>
                </a:solidFill>
                <a:latin typeface="Roboto"/>
                <a:ea typeface="Roboto"/>
                <a:cs typeface="Roboto"/>
              </a:rPr>
              <a:t> logo</a:t>
            </a:r>
            <a:endParaRPr lang="pt-PT">
              <a:solidFill>
                <a:schemeClr val="bg1"/>
              </a:solidFill>
              <a:latin typeface="Roboto"/>
              <a:ea typeface="Roboto"/>
              <a:cs typeface="Roboto"/>
            </a:endParaRP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Click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on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logo </a:t>
            </a:r>
            <a:r>
              <a:rPr lang="pt-PT" sz="1100" b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placeholder</a:t>
            </a:r>
            <a:r>
              <a:rPr lang="pt-PT" sz="11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template</a:t>
            </a:r>
            <a:endParaRPr lang="pt-PT" sz="110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Go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to </a:t>
            </a:r>
            <a:r>
              <a:rPr lang="pt-PT" sz="1100" b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Insert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&gt; </a:t>
            </a:r>
            <a:r>
              <a:rPr lang="pt-PT" sz="1100" b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Image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&gt; </a:t>
            </a:r>
            <a:r>
              <a:rPr lang="pt-PT" sz="11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Upload </a:t>
            </a:r>
            <a:r>
              <a:rPr lang="pt-PT" sz="1100" b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from</a:t>
            </a:r>
            <a:r>
              <a:rPr lang="pt-PT" sz="11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b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computer</a:t>
            </a:r>
            <a:r>
              <a:rPr lang="pt-PT" sz="11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(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or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drag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and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drop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your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logo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into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place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)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Resize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and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position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logo as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needed</a:t>
            </a:r>
            <a:endParaRPr lang="pt-PT" sz="110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28600" indent="-228600">
              <a:buFont typeface="+mj-lt"/>
              <a:buAutoNum type="arabicPeriod"/>
            </a:pP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Save as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image</a:t>
            </a:r>
            <a:endParaRPr lang="pt-PT" sz="110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pt-PT" sz="11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File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&gt; </a:t>
            </a:r>
            <a:r>
              <a:rPr lang="pt-PT" sz="1100" b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Export</a:t>
            </a:r>
            <a:r>
              <a:rPr lang="pt-PT" sz="11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&gt;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Select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PNG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or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JPEG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as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format</a:t>
            </a:r>
            <a:endParaRPr lang="pt-PT" sz="1100" b="1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Before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saving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choose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“</a:t>
            </a:r>
            <a:r>
              <a:rPr lang="pt-PT" sz="1100" b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Just</a:t>
            </a:r>
            <a:r>
              <a:rPr lang="pt-PT" sz="11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b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this</a:t>
            </a:r>
            <a:r>
              <a:rPr lang="pt-PT" sz="11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b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one</a:t>
            </a:r>
            <a:r>
              <a:rPr lang="pt-PT" sz="11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” 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to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export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only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current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slide</a:t>
            </a:r>
            <a:endParaRPr lang="pt-PT" sz="1100" b="1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28600" indent="-228600">
              <a:buFont typeface="+mj-lt"/>
              <a:buAutoNum type="arabicPeriod"/>
            </a:pP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Post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on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social media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Upload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your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customized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image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to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LinkedIn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and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add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copy</a:t>
            </a:r>
            <a:endParaRPr lang="pt-PT" sz="110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E009C703-DE96-1321-7C76-C88A73AAF4A3}"/>
              </a:ext>
            </a:extLst>
          </p:cNvPr>
          <p:cNvSpPr txBox="1"/>
          <p:nvPr/>
        </p:nvSpPr>
        <p:spPr>
          <a:xfrm>
            <a:off x="202026" y="329609"/>
            <a:ext cx="6247243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900" err="1">
                <a:solidFill>
                  <a:schemeClr val="bg1"/>
                </a:solidFill>
                <a:latin typeface="FT Base" pitchFamily="2" charset="77"/>
              </a:rPr>
              <a:t>Instructions</a:t>
            </a:r>
            <a:r>
              <a:rPr lang="pt-PT" sz="1900">
                <a:solidFill>
                  <a:schemeClr val="bg1"/>
                </a:solidFill>
                <a:latin typeface="FT Base" pitchFamily="2" charset="77"/>
              </a:rPr>
              <a:t> to customize &amp; </a:t>
            </a:r>
            <a:r>
              <a:rPr lang="pt-PT" sz="1900" err="1">
                <a:solidFill>
                  <a:schemeClr val="bg1"/>
                </a:solidFill>
                <a:latin typeface="FT Base" pitchFamily="2" charset="77"/>
              </a:rPr>
              <a:t>save</a:t>
            </a:r>
            <a:r>
              <a:rPr lang="pt-PT" sz="1900">
                <a:solidFill>
                  <a:schemeClr val="bg1"/>
                </a:solidFill>
                <a:latin typeface="FT Base" pitchFamily="2" charset="77"/>
              </a:rPr>
              <a:t> </a:t>
            </a:r>
            <a:r>
              <a:rPr lang="pt-PT" sz="1900" err="1">
                <a:solidFill>
                  <a:schemeClr val="bg1"/>
                </a:solidFill>
                <a:latin typeface="FT Base" pitchFamily="2" charset="77"/>
              </a:rPr>
              <a:t>your</a:t>
            </a:r>
            <a:r>
              <a:rPr lang="pt-PT" sz="1900">
                <a:solidFill>
                  <a:schemeClr val="bg1"/>
                </a:solidFill>
                <a:latin typeface="FT Base" pitchFamily="2" charset="77"/>
              </a:rPr>
              <a:t> social media </a:t>
            </a:r>
            <a:r>
              <a:rPr lang="pt-PT" sz="1900" err="1">
                <a:solidFill>
                  <a:schemeClr val="bg1"/>
                </a:solidFill>
                <a:latin typeface="FT Base" pitchFamily="2" charset="77"/>
              </a:rPr>
              <a:t>post</a:t>
            </a:r>
            <a:endParaRPr lang="pt-PT" sz="1900">
              <a:solidFill>
                <a:schemeClr val="bg1"/>
              </a:solidFill>
              <a:latin typeface="FT Base" pitchFamily="2" charset="77"/>
            </a:endParaRPr>
          </a:p>
        </p:txBody>
      </p: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3F713D61-0500-D353-F521-62040BED8DCF}"/>
              </a:ext>
            </a:extLst>
          </p:cNvPr>
          <p:cNvSpPr txBox="1"/>
          <p:nvPr/>
        </p:nvSpPr>
        <p:spPr>
          <a:xfrm>
            <a:off x="201976" y="3693443"/>
            <a:ext cx="4524153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b="1" err="1">
                <a:solidFill>
                  <a:srgbClr val="28FF52"/>
                </a:solidFill>
                <a:latin typeface="FT Base" pitchFamily="2" charset="77"/>
                <a:ea typeface="Roboto" panose="02000000000000000000" pitchFamily="2" charset="0"/>
              </a:rPr>
              <a:t>Suggested</a:t>
            </a:r>
            <a:r>
              <a:rPr lang="pt-PT" sz="1100" b="1">
                <a:solidFill>
                  <a:srgbClr val="28FF52"/>
                </a:solidFill>
                <a:latin typeface="FT Base" pitchFamily="2" charset="77"/>
                <a:ea typeface="Roboto" panose="02000000000000000000" pitchFamily="2" charset="0"/>
              </a:rPr>
              <a:t> </a:t>
            </a:r>
            <a:r>
              <a:rPr lang="pt-PT" sz="1100" b="1" err="1">
                <a:solidFill>
                  <a:srgbClr val="28FF52"/>
                </a:solidFill>
                <a:latin typeface="FT Base" pitchFamily="2" charset="77"/>
                <a:ea typeface="Roboto" panose="02000000000000000000" pitchFamily="2" charset="0"/>
              </a:rPr>
              <a:t>copy</a:t>
            </a:r>
            <a:r>
              <a:rPr lang="pt-PT" sz="1100" b="1">
                <a:solidFill>
                  <a:srgbClr val="28FF52"/>
                </a:solidFill>
                <a:latin typeface="FT Base" pitchFamily="2" charset="77"/>
                <a:ea typeface="Roboto" panose="02000000000000000000" pitchFamily="2" charset="0"/>
              </a:rPr>
              <a:t>:</a:t>
            </a:r>
          </a:p>
          <a:p>
            <a:endParaRPr lang="pt-PT" sz="180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l" rtl="0"/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We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are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thrilled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to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be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participating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and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sharing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our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expertise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at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@EDP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Renewables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North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America's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Transformers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Summit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this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year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.​</a:t>
            </a:r>
            <a:b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</a:br>
            <a:endParaRPr lang="pt-PT" sz="1100" i="1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l" rtl="0"/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Our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[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position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title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], [@speaker/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panelist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]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will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be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taking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stage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and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sharing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their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expertise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on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[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Insert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session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topic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/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name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].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We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are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looking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forward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exchanging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insights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with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fellow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industry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panelists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including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[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Tag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"@"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Panelists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and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Moderator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], as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well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as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stregthening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our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connections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with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industry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leaders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across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energy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sector.​</a:t>
            </a:r>
          </a:p>
          <a:p>
            <a:pPr algn="l" rtl="0"/>
            <a:endParaRPr lang="pt-PT" sz="1100" i="1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l" rtl="0"/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Together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we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are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building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 more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resilient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and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just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energy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future. ​</a:t>
            </a:r>
          </a:p>
          <a:p>
            <a:pPr algn="l" rtl="0"/>
            <a:endParaRPr lang="pt-PT" sz="1100" i="1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l" rtl="0"/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#TransformersSummit2025 #EDPRNA​</a:t>
            </a:r>
          </a:p>
          <a:p>
            <a:endParaRPr lang="pt-PT"/>
          </a:p>
        </p:txBody>
      </p:sp>
      <p:cxnSp>
        <p:nvCxnSpPr>
          <p:cNvPr id="33" name="Conexão Reta 32">
            <a:extLst>
              <a:ext uri="{FF2B5EF4-FFF2-40B4-BE49-F238E27FC236}">
                <a16:creationId xmlns:a16="http://schemas.microsoft.com/office/drawing/2014/main" id="{6E506D0E-8DC3-B64D-9FF5-F8902FA3BECC}"/>
              </a:ext>
            </a:extLst>
          </p:cNvPr>
          <p:cNvCxnSpPr>
            <a:cxnSpLocks/>
          </p:cNvCxnSpPr>
          <p:nvPr/>
        </p:nvCxnSpPr>
        <p:spPr>
          <a:xfrm>
            <a:off x="268473" y="3494078"/>
            <a:ext cx="6180793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5E7A1163-448F-4AC4-1871-54890F265443}"/>
              </a:ext>
            </a:extLst>
          </p:cNvPr>
          <p:cNvSpPr/>
          <p:nvPr/>
        </p:nvSpPr>
        <p:spPr>
          <a:xfrm>
            <a:off x="5623867" y="5092197"/>
            <a:ext cx="553693" cy="546304"/>
          </a:xfrm>
          <a:prstGeom prst="ellipse">
            <a:avLst/>
          </a:prstGeom>
          <a:noFill/>
          <a:ln>
            <a:solidFill>
              <a:srgbClr val="28FF5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highlight>
                <a:srgbClr val="28FF52"/>
              </a:highlight>
            </a:endParaRPr>
          </a:p>
        </p:txBody>
      </p:sp>
      <p:cxnSp>
        <p:nvCxnSpPr>
          <p:cNvPr id="42" name="Conexão Reta Unidirecional 41">
            <a:extLst>
              <a:ext uri="{FF2B5EF4-FFF2-40B4-BE49-F238E27FC236}">
                <a16:creationId xmlns:a16="http://schemas.microsoft.com/office/drawing/2014/main" id="{4208BE4F-1708-8139-97E5-16AED5B8D53F}"/>
              </a:ext>
            </a:extLst>
          </p:cNvPr>
          <p:cNvCxnSpPr>
            <a:cxnSpLocks/>
          </p:cNvCxnSpPr>
          <p:nvPr/>
        </p:nvCxnSpPr>
        <p:spPr>
          <a:xfrm>
            <a:off x="5025375" y="6624086"/>
            <a:ext cx="1598709" cy="0"/>
          </a:xfrm>
          <a:prstGeom prst="straightConnector1">
            <a:avLst/>
          </a:prstGeom>
          <a:ln>
            <a:solidFill>
              <a:srgbClr val="28FF5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638F2590-4E50-5991-6F55-A878801DD730}"/>
              </a:ext>
            </a:extLst>
          </p:cNvPr>
          <p:cNvSpPr txBox="1"/>
          <p:nvPr/>
        </p:nvSpPr>
        <p:spPr>
          <a:xfrm>
            <a:off x="4944907" y="3578218"/>
            <a:ext cx="65656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7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Example</a:t>
            </a:r>
            <a:r>
              <a:rPr lang="pt-PT" sz="9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335659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186C2F-29C9-8B98-DA73-89FF1BDCCC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Uma imagem com texto, captura de ecrã, Tipo de letra, logótipo&#10;&#10;Os conteúdos gerados por IA poderão estar incorretos.">
            <a:extLst>
              <a:ext uri="{FF2B5EF4-FFF2-40B4-BE49-F238E27FC236}">
                <a16:creationId xmlns:a16="http://schemas.microsoft.com/office/drawing/2014/main" id="{849C2638-5D6F-2385-1B88-A811C1545C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pic>
        <p:nvPicPr>
          <p:cNvPr id="9" name="Imagem 8" descr="Uma imagem com captura de ecrã&#10;&#10;Os conteúdos gerados por IA poderão estar incorretos.">
            <a:extLst>
              <a:ext uri="{FF2B5EF4-FFF2-40B4-BE49-F238E27FC236}">
                <a16:creationId xmlns:a16="http://schemas.microsoft.com/office/drawing/2014/main" id="{BC2B4A92-0263-44AC-9ADC-E030A190CE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1126" y="1024698"/>
            <a:ext cx="1807535" cy="997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37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E46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C034082-6F93-B0C8-FFFC-74EEF99228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aixaDeTexto 24">
            <a:extLst>
              <a:ext uri="{FF2B5EF4-FFF2-40B4-BE49-F238E27FC236}">
                <a16:creationId xmlns:a16="http://schemas.microsoft.com/office/drawing/2014/main" id="{B04C442A-A745-A79B-9947-3D68C4FA534A}"/>
              </a:ext>
            </a:extLst>
          </p:cNvPr>
          <p:cNvSpPr txBox="1"/>
          <p:nvPr/>
        </p:nvSpPr>
        <p:spPr>
          <a:xfrm>
            <a:off x="205637" y="857125"/>
            <a:ext cx="6306467" cy="127727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PT" sz="1400" err="1">
                <a:solidFill>
                  <a:srgbClr val="212E46"/>
                </a:solidFill>
                <a:highlight>
                  <a:srgbClr val="28FF52"/>
                </a:highlight>
                <a:latin typeface="FT Base" pitchFamily="2" charset="77"/>
                <a:ea typeface="Roboto" panose="02000000000000000000" pitchFamily="2" charset="0"/>
              </a:rPr>
              <a:t>Post-event</a:t>
            </a:r>
            <a:r>
              <a:rPr lang="pt-PT" sz="1400">
                <a:solidFill>
                  <a:srgbClr val="212E46"/>
                </a:solidFill>
                <a:highlight>
                  <a:srgbClr val="28FF52"/>
                </a:highlight>
                <a:latin typeface="FT Base" pitchFamily="2" charset="77"/>
                <a:ea typeface="Roboto" panose="02000000000000000000" pitchFamily="2" charset="0"/>
              </a:rPr>
              <a:t> </a:t>
            </a:r>
            <a:r>
              <a:rPr lang="pt-PT" sz="1400" err="1">
                <a:solidFill>
                  <a:srgbClr val="212E46"/>
                </a:solidFill>
                <a:highlight>
                  <a:srgbClr val="28FF52"/>
                </a:highlight>
                <a:latin typeface="FT Base" pitchFamily="2" charset="77"/>
                <a:ea typeface="Roboto" panose="02000000000000000000" pitchFamily="2" charset="0"/>
              </a:rPr>
              <a:t>post</a:t>
            </a:r>
            <a:r>
              <a:rPr lang="pt-PT" sz="1400">
                <a:solidFill>
                  <a:srgbClr val="212E46"/>
                </a:solidFill>
                <a:highlight>
                  <a:srgbClr val="28FF52"/>
                </a:highlight>
                <a:latin typeface="FT Base" pitchFamily="2" charset="77"/>
                <a:ea typeface="Roboto" panose="02000000000000000000" pitchFamily="2" charset="0"/>
              </a:rPr>
              <a:t> </a:t>
            </a:r>
            <a:r>
              <a:rPr lang="pt-PT" sz="1400" err="1">
                <a:solidFill>
                  <a:srgbClr val="212E46"/>
                </a:solidFill>
                <a:highlight>
                  <a:srgbClr val="28FF52"/>
                </a:highlight>
                <a:latin typeface="FT Base" pitchFamily="2" charset="77"/>
                <a:ea typeface="Roboto" panose="02000000000000000000" pitchFamily="2" charset="0"/>
              </a:rPr>
              <a:t>suggestion</a:t>
            </a:r>
            <a:r>
              <a:rPr lang="pt-PT" sz="1400">
                <a:solidFill>
                  <a:srgbClr val="212E46"/>
                </a:solidFill>
                <a:highlight>
                  <a:srgbClr val="28FF52"/>
                </a:highlight>
                <a:latin typeface="FT Base" pitchFamily="2" charset="77"/>
                <a:ea typeface="Roboto" panose="02000000000000000000" pitchFamily="2" charset="0"/>
              </a:rPr>
              <a:t>:</a:t>
            </a:r>
          </a:p>
          <a:p>
            <a:endParaRPr lang="pt-PT" sz="1400">
              <a:solidFill>
                <a:srgbClr val="212E46"/>
              </a:solidFill>
              <a:highlight>
                <a:srgbClr val="28FF52"/>
              </a:highlight>
              <a:latin typeface="FT Base" pitchFamily="2" charset="77"/>
              <a:ea typeface="Roboto" panose="02000000000000000000" pitchFamily="2" charset="0"/>
            </a:endParaRPr>
          </a:p>
          <a:p>
            <a:pPr>
              <a:spcAft>
                <a:spcPts val="600"/>
              </a:spcAft>
            </a:pP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For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your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post-event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update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we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recommend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using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one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or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more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photographs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taken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at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venue</a:t>
            </a:r>
            <a:r>
              <a:rPr lang="pt-PT"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  <a:r>
              <a:rPr lang="pt-PT" sz="1100" b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These</a:t>
            </a:r>
            <a:r>
              <a:rPr lang="pt-PT" sz="11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b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images</a:t>
            </a:r>
            <a:r>
              <a:rPr lang="pt-PT" sz="11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b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will</a:t>
            </a:r>
            <a:r>
              <a:rPr lang="pt-PT" sz="11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b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be</a:t>
            </a:r>
            <a:r>
              <a:rPr lang="pt-PT" sz="11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b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shared</a:t>
            </a:r>
            <a:r>
              <a:rPr lang="pt-PT" sz="11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b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with</a:t>
            </a:r>
            <a:r>
              <a:rPr lang="pt-PT" sz="11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b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you</a:t>
            </a:r>
            <a:r>
              <a:rPr lang="pt-PT" sz="11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b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after</a:t>
            </a:r>
            <a:r>
              <a:rPr lang="pt-PT" sz="11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b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</a:t>
            </a:r>
            <a:r>
              <a:rPr lang="pt-PT" sz="11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b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event</a:t>
            </a:r>
            <a:r>
              <a:rPr lang="pt-PT" sz="11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  <a:p>
            <a:pPr>
              <a:spcAft>
                <a:spcPts val="600"/>
              </a:spcAft>
            </a:pPr>
            <a:r>
              <a:rPr lang="pt-PT" sz="1100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Select</a:t>
            </a:r>
            <a:r>
              <a:rPr lang="pt-PT" sz="1100">
                <a:solidFill>
                  <a:schemeClr val="bg1"/>
                </a:solidFill>
                <a:latin typeface="Roboto"/>
                <a:ea typeface="Roboto"/>
                <a:cs typeface="Roboto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dynamic</a:t>
            </a:r>
            <a:r>
              <a:rPr lang="pt-PT" sz="1100">
                <a:solidFill>
                  <a:schemeClr val="bg1"/>
                </a:solidFill>
                <a:latin typeface="Roboto"/>
                <a:ea typeface="Roboto"/>
                <a:cs typeface="Roboto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and</a:t>
            </a:r>
            <a:r>
              <a:rPr lang="pt-PT" sz="1100">
                <a:solidFill>
                  <a:schemeClr val="bg1"/>
                </a:solidFill>
                <a:latin typeface="Roboto"/>
                <a:ea typeface="Roboto"/>
                <a:cs typeface="Roboto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engaging</a:t>
            </a:r>
            <a:r>
              <a:rPr lang="pt-PT" sz="1100">
                <a:solidFill>
                  <a:schemeClr val="bg1"/>
                </a:solidFill>
                <a:latin typeface="Roboto"/>
                <a:ea typeface="Roboto"/>
                <a:cs typeface="Roboto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photos</a:t>
            </a:r>
            <a:r>
              <a:rPr lang="pt-PT" sz="1100">
                <a:solidFill>
                  <a:schemeClr val="bg1"/>
                </a:solidFill>
                <a:latin typeface="Roboto"/>
                <a:ea typeface="Roboto"/>
                <a:cs typeface="Roboto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that</a:t>
            </a:r>
            <a:r>
              <a:rPr lang="pt-PT" sz="1100">
                <a:solidFill>
                  <a:schemeClr val="bg1"/>
                </a:solidFill>
                <a:latin typeface="Roboto"/>
                <a:ea typeface="Roboto"/>
                <a:cs typeface="Roboto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reflect</a:t>
            </a:r>
            <a:r>
              <a:rPr lang="pt-PT" sz="1100">
                <a:solidFill>
                  <a:schemeClr val="bg1"/>
                </a:solidFill>
                <a:latin typeface="Roboto"/>
                <a:ea typeface="Roboto"/>
                <a:cs typeface="Roboto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your</a:t>
            </a:r>
            <a:r>
              <a:rPr lang="pt-PT" sz="1100">
                <a:solidFill>
                  <a:schemeClr val="bg1"/>
                </a:solidFill>
                <a:latin typeface="Roboto"/>
                <a:ea typeface="Roboto"/>
                <a:cs typeface="Roboto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company’s</a:t>
            </a:r>
            <a:r>
              <a:rPr lang="pt-PT" sz="1100">
                <a:solidFill>
                  <a:schemeClr val="bg1"/>
                </a:solidFill>
                <a:latin typeface="Roboto"/>
                <a:ea typeface="Roboto"/>
                <a:cs typeface="Roboto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level</a:t>
            </a:r>
            <a:r>
              <a:rPr lang="pt-PT" sz="1100">
                <a:solidFill>
                  <a:schemeClr val="bg1"/>
                </a:solidFill>
                <a:latin typeface="Roboto"/>
                <a:ea typeface="Roboto"/>
                <a:cs typeface="Roboto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of</a:t>
            </a:r>
            <a:r>
              <a:rPr lang="pt-PT" sz="1100">
                <a:solidFill>
                  <a:schemeClr val="bg1"/>
                </a:solidFill>
                <a:latin typeface="Roboto"/>
                <a:ea typeface="Roboto"/>
                <a:cs typeface="Roboto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involvement</a:t>
            </a:r>
            <a:r>
              <a:rPr lang="pt-PT" sz="1100">
                <a:solidFill>
                  <a:schemeClr val="bg1"/>
                </a:solidFill>
                <a:latin typeface="Roboto"/>
                <a:ea typeface="Roboto"/>
                <a:cs typeface="Roboto"/>
              </a:rPr>
              <a:t>, </a:t>
            </a:r>
            <a:r>
              <a:rPr lang="pt-PT" sz="1100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whether</a:t>
            </a:r>
            <a:r>
              <a:rPr lang="pt-PT" sz="1100">
                <a:solidFill>
                  <a:schemeClr val="bg1"/>
                </a:solidFill>
                <a:latin typeface="Roboto"/>
                <a:ea typeface="Roboto"/>
                <a:cs typeface="Roboto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highlighting</a:t>
            </a:r>
            <a:r>
              <a:rPr lang="pt-PT" sz="1100">
                <a:solidFill>
                  <a:schemeClr val="bg1"/>
                </a:solidFill>
                <a:latin typeface="Roboto"/>
                <a:ea typeface="Roboto"/>
                <a:cs typeface="Roboto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your</a:t>
            </a:r>
            <a:r>
              <a:rPr lang="pt-PT" sz="1100">
                <a:solidFill>
                  <a:schemeClr val="bg1"/>
                </a:solidFill>
                <a:latin typeface="Roboto"/>
                <a:ea typeface="Roboto"/>
                <a:cs typeface="Roboto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support</a:t>
            </a:r>
            <a:r>
              <a:rPr lang="pt-PT" sz="1100">
                <a:solidFill>
                  <a:schemeClr val="bg1"/>
                </a:solidFill>
                <a:latin typeface="Roboto"/>
                <a:ea typeface="Roboto"/>
                <a:cs typeface="Roboto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and</a:t>
            </a:r>
            <a:r>
              <a:rPr lang="pt-PT" sz="1100">
                <a:solidFill>
                  <a:schemeClr val="bg1"/>
                </a:solidFill>
                <a:latin typeface="Roboto"/>
                <a:ea typeface="Roboto"/>
                <a:cs typeface="Roboto"/>
              </a:rPr>
              <a:t>/</a:t>
            </a:r>
            <a:r>
              <a:rPr lang="pt-PT" sz="1100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or</a:t>
            </a:r>
            <a:r>
              <a:rPr lang="pt-PT" sz="1100">
                <a:solidFill>
                  <a:schemeClr val="bg1"/>
                </a:solidFill>
                <a:latin typeface="Roboto"/>
                <a:ea typeface="Roboto"/>
                <a:cs typeface="Roboto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the</a:t>
            </a:r>
            <a:r>
              <a:rPr lang="pt-PT" sz="1100">
                <a:solidFill>
                  <a:schemeClr val="bg1"/>
                </a:solidFill>
                <a:latin typeface="Roboto"/>
                <a:ea typeface="Roboto"/>
                <a:cs typeface="Roboto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activities</a:t>
            </a:r>
            <a:r>
              <a:rPr lang="pt-PT" sz="1100">
                <a:solidFill>
                  <a:schemeClr val="bg1"/>
                </a:solidFill>
                <a:latin typeface="Roboto"/>
                <a:ea typeface="Roboto"/>
                <a:cs typeface="Roboto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you</a:t>
            </a:r>
            <a:r>
              <a:rPr lang="pt-PT" sz="1100">
                <a:solidFill>
                  <a:schemeClr val="bg1"/>
                </a:solidFill>
                <a:latin typeface="Roboto"/>
                <a:ea typeface="Roboto"/>
                <a:cs typeface="Roboto"/>
              </a:rPr>
              <a:t> </a:t>
            </a:r>
            <a:r>
              <a:rPr lang="pt-PT" sz="1100" err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participated</a:t>
            </a:r>
            <a:r>
              <a:rPr lang="pt-PT" sz="1100">
                <a:solidFill>
                  <a:schemeClr val="bg1"/>
                </a:solidFill>
                <a:latin typeface="Roboto"/>
                <a:ea typeface="Roboto"/>
                <a:cs typeface="Roboto"/>
              </a:rPr>
              <a:t> in.</a:t>
            </a:r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44C9B9C4-6714-5FCA-EC79-1BB2B62C59EB}"/>
              </a:ext>
            </a:extLst>
          </p:cNvPr>
          <p:cNvSpPr txBox="1"/>
          <p:nvPr/>
        </p:nvSpPr>
        <p:spPr>
          <a:xfrm>
            <a:off x="202026" y="329609"/>
            <a:ext cx="6247243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900" err="1">
                <a:solidFill>
                  <a:schemeClr val="bg1"/>
                </a:solidFill>
                <a:latin typeface="FT Base" pitchFamily="2" charset="77"/>
              </a:rPr>
              <a:t>Instructions</a:t>
            </a:r>
            <a:r>
              <a:rPr lang="pt-PT" sz="1900">
                <a:solidFill>
                  <a:schemeClr val="bg1"/>
                </a:solidFill>
                <a:latin typeface="FT Base" pitchFamily="2" charset="77"/>
              </a:rPr>
              <a:t> to customize &amp; </a:t>
            </a:r>
            <a:r>
              <a:rPr lang="pt-PT" sz="1900" err="1">
                <a:solidFill>
                  <a:schemeClr val="bg1"/>
                </a:solidFill>
                <a:latin typeface="FT Base" pitchFamily="2" charset="77"/>
              </a:rPr>
              <a:t>save</a:t>
            </a:r>
            <a:r>
              <a:rPr lang="pt-PT" sz="1900">
                <a:solidFill>
                  <a:schemeClr val="bg1"/>
                </a:solidFill>
                <a:latin typeface="FT Base" pitchFamily="2" charset="77"/>
              </a:rPr>
              <a:t> </a:t>
            </a:r>
            <a:r>
              <a:rPr lang="pt-PT" sz="1900" err="1">
                <a:solidFill>
                  <a:schemeClr val="bg1"/>
                </a:solidFill>
                <a:latin typeface="FT Base" pitchFamily="2" charset="77"/>
              </a:rPr>
              <a:t>your</a:t>
            </a:r>
            <a:r>
              <a:rPr lang="pt-PT" sz="1900">
                <a:solidFill>
                  <a:schemeClr val="bg1"/>
                </a:solidFill>
                <a:latin typeface="FT Base" pitchFamily="2" charset="77"/>
              </a:rPr>
              <a:t> social media </a:t>
            </a:r>
            <a:r>
              <a:rPr lang="pt-PT" sz="1900" err="1">
                <a:solidFill>
                  <a:schemeClr val="bg1"/>
                </a:solidFill>
                <a:latin typeface="FT Base" pitchFamily="2" charset="77"/>
              </a:rPr>
              <a:t>post</a:t>
            </a:r>
            <a:endParaRPr lang="pt-PT" sz="1900">
              <a:solidFill>
                <a:schemeClr val="bg1"/>
              </a:solidFill>
              <a:latin typeface="FT Base" pitchFamily="2" charset="77"/>
            </a:endParaRPr>
          </a:p>
        </p:txBody>
      </p: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28BCFC2D-43B4-F2D2-FFF4-313668FC668D}"/>
              </a:ext>
            </a:extLst>
          </p:cNvPr>
          <p:cNvSpPr txBox="1"/>
          <p:nvPr/>
        </p:nvSpPr>
        <p:spPr>
          <a:xfrm>
            <a:off x="268476" y="3265258"/>
            <a:ext cx="4524153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b="1" err="1">
                <a:solidFill>
                  <a:srgbClr val="28FF52"/>
                </a:solidFill>
                <a:latin typeface="FT Base" pitchFamily="2" charset="77"/>
                <a:ea typeface="Roboto" panose="02000000000000000000" pitchFamily="2" charset="0"/>
              </a:rPr>
              <a:t>Suggested</a:t>
            </a:r>
            <a:r>
              <a:rPr lang="pt-PT" sz="1100" b="1">
                <a:solidFill>
                  <a:srgbClr val="28FF52"/>
                </a:solidFill>
                <a:latin typeface="FT Base" pitchFamily="2" charset="77"/>
                <a:ea typeface="Roboto" panose="02000000000000000000" pitchFamily="2" charset="0"/>
              </a:rPr>
              <a:t> </a:t>
            </a:r>
            <a:r>
              <a:rPr lang="pt-PT" sz="1100" b="1" err="1">
                <a:solidFill>
                  <a:srgbClr val="28FF52"/>
                </a:solidFill>
                <a:latin typeface="FT Base" pitchFamily="2" charset="77"/>
                <a:ea typeface="Roboto" panose="02000000000000000000" pitchFamily="2" charset="0"/>
              </a:rPr>
              <a:t>copy</a:t>
            </a:r>
            <a:r>
              <a:rPr lang="pt-PT" sz="1100" b="1">
                <a:solidFill>
                  <a:srgbClr val="28FF52"/>
                </a:solidFill>
                <a:latin typeface="FT Base" pitchFamily="2" charset="77"/>
                <a:ea typeface="Roboto" panose="02000000000000000000" pitchFamily="2" charset="0"/>
              </a:rPr>
              <a:t>:</a:t>
            </a:r>
          </a:p>
          <a:p>
            <a:pPr algn="l" rtl="0"/>
            <a:endParaRPr lang="pt-PT" sz="1100" i="1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l" rtl="0" fontAlgn="base">
              <a:lnSpc>
                <a:spcPts val="1200"/>
              </a:lnSpc>
            </a:pPr>
            <a:r>
              <a:rPr lang="en-US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We were grateful for the opportunity to speak at the 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@EDP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Renewables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North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America's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 </a:t>
            </a:r>
            <a:r>
              <a:rPr lang="pt-PT" sz="11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annual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Transformers Summit. Our [position title], [@speaker name] participated in an engaging panel discussion on [Insert session topic]. 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​</a:t>
            </a:r>
          </a:p>
          <a:p>
            <a:pPr algn="l" rtl="0" fontAlgn="base">
              <a:lnSpc>
                <a:spcPts val="1200"/>
              </a:lnSpc>
            </a:pPr>
            <a:endParaRPr lang="en-US" sz="1100" i="1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l" rtl="0" fontAlgn="base">
              <a:lnSpc>
                <a:spcPts val="1200"/>
              </a:lnSpc>
            </a:pPr>
            <a:r>
              <a:rPr lang="en-US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 session highlighted the importance of [Insert key theme or learning]. 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​</a:t>
            </a:r>
          </a:p>
          <a:p>
            <a:pPr algn="l" rtl="0" fontAlgn="base">
              <a:lnSpc>
                <a:spcPts val="1200"/>
              </a:lnSpc>
            </a:pPr>
            <a:endParaRPr lang="en-US" sz="1100" i="1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l" rtl="0" fontAlgn="base">
              <a:lnSpc>
                <a:spcPts val="1200"/>
              </a:lnSpc>
            </a:pPr>
            <a:r>
              <a:rPr lang="en-US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We are proud to be #transformers in the energy sector and have gained valuable insights that will continue to impact our 2025 strategy and beyond. ​</a:t>
            </a:r>
          </a:p>
          <a:p>
            <a:pPr algn="l" rtl="0" fontAlgn="base">
              <a:lnSpc>
                <a:spcPts val="1200"/>
              </a:lnSpc>
            </a:pPr>
            <a:endParaRPr lang="en-US" sz="1100" i="1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l" rtl="0" fontAlgn="base">
              <a:lnSpc>
                <a:spcPts val="1200"/>
              </a:lnSpc>
            </a:pPr>
            <a:r>
              <a:rPr lang="en-US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#TransformersSummit2025 #EDPRNA</a:t>
            </a:r>
            <a:r>
              <a:rPr lang="pt-PT" sz="11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​</a:t>
            </a:r>
          </a:p>
        </p:txBody>
      </p:sp>
      <p:cxnSp>
        <p:nvCxnSpPr>
          <p:cNvPr id="33" name="Conexão Reta 32">
            <a:extLst>
              <a:ext uri="{FF2B5EF4-FFF2-40B4-BE49-F238E27FC236}">
                <a16:creationId xmlns:a16="http://schemas.microsoft.com/office/drawing/2014/main" id="{02BC46FD-A018-4B4D-DE0C-414E74D31CD4}"/>
              </a:ext>
            </a:extLst>
          </p:cNvPr>
          <p:cNvCxnSpPr>
            <a:cxnSpLocks/>
          </p:cNvCxnSpPr>
          <p:nvPr/>
        </p:nvCxnSpPr>
        <p:spPr>
          <a:xfrm>
            <a:off x="268476" y="2550619"/>
            <a:ext cx="6180793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Agrupar 5">
            <a:extLst>
              <a:ext uri="{FF2B5EF4-FFF2-40B4-BE49-F238E27FC236}">
                <a16:creationId xmlns:a16="http://schemas.microsoft.com/office/drawing/2014/main" id="{6943C172-E6AE-47F0-D6C2-0B73B9DCF80E}"/>
              </a:ext>
            </a:extLst>
          </p:cNvPr>
          <p:cNvGrpSpPr/>
          <p:nvPr/>
        </p:nvGrpSpPr>
        <p:grpSpPr>
          <a:xfrm>
            <a:off x="5026161" y="3082146"/>
            <a:ext cx="1235676" cy="2854507"/>
            <a:chOff x="2609850" y="2552700"/>
            <a:chExt cx="1638300" cy="3784600"/>
          </a:xfrm>
        </p:grpSpPr>
        <p:pic>
          <p:nvPicPr>
            <p:cNvPr id="3" name="Imagem 2" descr="Uma imagem com texto, captura de ecrã, Website, Página web&#10;&#10;Os conteúdos gerados por IA poderão estar incorretos.">
              <a:extLst>
                <a:ext uri="{FF2B5EF4-FFF2-40B4-BE49-F238E27FC236}">
                  <a16:creationId xmlns:a16="http://schemas.microsoft.com/office/drawing/2014/main" id="{283085FC-4B4A-B4A7-F4F5-1BCC033DE4D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09850" y="2552700"/>
              <a:ext cx="1638300" cy="1752600"/>
            </a:xfrm>
            <a:prstGeom prst="rect">
              <a:avLst/>
            </a:prstGeom>
          </p:spPr>
        </p:pic>
        <p:pic>
          <p:nvPicPr>
            <p:cNvPr id="5" name="Imagem 4" descr="Uma imagem com vestuário, pessoa, Cara humana, texto&#10;&#10;Os conteúdos gerados por IA poderão estar incorretos.">
              <a:extLst>
                <a:ext uri="{FF2B5EF4-FFF2-40B4-BE49-F238E27FC236}">
                  <a16:creationId xmlns:a16="http://schemas.microsoft.com/office/drawing/2014/main" id="{246872CF-DF58-456C-9CF2-2E876F0784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09850" y="4305300"/>
              <a:ext cx="1638300" cy="2032000"/>
            </a:xfrm>
            <a:prstGeom prst="rect">
              <a:avLst/>
            </a:prstGeom>
          </p:spPr>
        </p:pic>
      </p:grpSp>
      <p:sp>
        <p:nvSpPr>
          <p:cNvPr id="7" name="CaixaDeTexto 6">
            <a:extLst>
              <a:ext uri="{FF2B5EF4-FFF2-40B4-BE49-F238E27FC236}">
                <a16:creationId xmlns:a16="http://schemas.microsoft.com/office/drawing/2014/main" id="{0C77C323-2201-B0FE-7038-46FBEA0A0BFA}"/>
              </a:ext>
            </a:extLst>
          </p:cNvPr>
          <p:cNvSpPr txBox="1"/>
          <p:nvPr/>
        </p:nvSpPr>
        <p:spPr>
          <a:xfrm>
            <a:off x="4944907" y="2882091"/>
            <a:ext cx="656560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700" i="1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Example</a:t>
            </a:r>
            <a:r>
              <a:rPr lang="pt-PT" sz="700" i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:</a:t>
            </a:r>
            <a:endParaRPr lang="pt-PT" sz="900" i="1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68444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o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5a8a0f-2205-4654-b194-15627288db7a">
      <Terms xmlns="http://schemas.microsoft.com/office/infopath/2007/PartnerControls"/>
    </lcf76f155ced4ddcb4097134ff3c332f>
    <TaxCatchAll xmlns="11edb57a-3b1c-417c-b67f-5984b4f8fc8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84D1BD3CC5D1E46A360CE4C5B7299C3" ma:contentTypeVersion="18" ma:contentTypeDescription="Create a new document." ma:contentTypeScope="" ma:versionID="4b0283f26d90b61b4af56c07103fe5af">
  <xsd:schema xmlns:xsd="http://www.w3.org/2001/XMLSchema" xmlns:xs="http://www.w3.org/2001/XMLSchema" xmlns:p="http://schemas.microsoft.com/office/2006/metadata/properties" xmlns:ns2="aa5a8a0f-2205-4654-b194-15627288db7a" xmlns:ns3="11edb57a-3b1c-417c-b67f-5984b4f8fc83" targetNamespace="http://schemas.microsoft.com/office/2006/metadata/properties" ma:root="true" ma:fieldsID="a84eb0e316bf2dd0fb4b3d708a19ccb5" ns2:_="" ns3:_="">
    <xsd:import namespace="aa5a8a0f-2205-4654-b194-15627288db7a"/>
    <xsd:import namespace="11edb57a-3b1c-417c-b67f-5984b4f8fc8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5a8a0f-2205-4654-b194-15627288db7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313fef0e-ad1e-4996-aa84-7ac1ebeb22c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edb57a-3b1c-417c-b67f-5984b4f8fc83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79b74a93-4290-4eeb-bea8-40d488b14128}" ma:internalName="TaxCatchAll" ma:showField="CatchAllData" ma:web="11edb57a-3b1c-417c-b67f-5984b4f8fc8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43016E6-6B05-47C7-8BCB-C1D2E17ACCC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29602F3-259D-4FD3-8279-07038B6EC863}">
  <ds:schemaRefs>
    <ds:schemaRef ds:uri="11edb57a-3b1c-417c-b67f-5984b4f8fc83"/>
    <ds:schemaRef ds:uri="aa5a8a0f-2205-4654-b194-15627288db7a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2947538-E233-4B66-AB2C-8D0628FBE7CA}">
  <ds:schemaRefs>
    <ds:schemaRef ds:uri="11edb57a-3b1c-417c-b67f-5984b4f8fc83"/>
    <ds:schemaRef ds:uri="aa5a8a0f-2205-4654-b194-15627288db7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Custom</PresentationFormat>
  <Slides>3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Tema do Office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MARGARIDA BOAVIDA</dc:creator>
  <cp:revision>1</cp:revision>
  <dcterms:created xsi:type="dcterms:W3CDTF">2025-02-21T16:34:18Z</dcterms:created>
  <dcterms:modified xsi:type="dcterms:W3CDTF">2025-03-10T20:15:13Z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9811530c-902c-4b75-8616-d6c82cd1332a_Enabled">
    <vt:lpwstr>true</vt:lpwstr>
  </property>
  <property fmtid="{D5CDD505-2E9C-101B-9397-08002B2CF9AE}" pid="3" name="MSIP_Label_9811530c-902c-4b75-8616-d6c82cd1332a_SetDate">
    <vt:lpwstr>2025-02-21T18:01:30Z</vt:lpwstr>
  </property>
  <property fmtid="{D5CDD505-2E9C-101B-9397-08002B2CF9AE}" pid="4" name="MSIP_Label_9811530c-902c-4b75-8616-d6c82cd1332a_Method">
    <vt:lpwstr>Standard</vt:lpwstr>
  </property>
  <property fmtid="{D5CDD505-2E9C-101B-9397-08002B2CF9AE}" pid="5" name="MSIP_Label_9811530c-902c-4b75-8616-d6c82cd1332a_Name">
    <vt:lpwstr>9811530c-902c-4b75-8616-d6c82cd1332a</vt:lpwstr>
  </property>
  <property fmtid="{D5CDD505-2E9C-101B-9397-08002B2CF9AE}" pid="6" name="MSIP_Label_9811530c-902c-4b75-8616-d6c82cd1332a_SiteId">
    <vt:lpwstr>bf86fbdb-f8c2-440e-923c-05a60dc2bc9b</vt:lpwstr>
  </property>
  <property fmtid="{D5CDD505-2E9C-101B-9397-08002B2CF9AE}" pid="7" name="MSIP_Label_9811530c-902c-4b75-8616-d6c82cd1332a_ActionId">
    <vt:lpwstr>c9fe40fa-7cde-4f68-b635-9676a1a48dd5</vt:lpwstr>
  </property>
  <property fmtid="{D5CDD505-2E9C-101B-9397-08002B2CF9AE}" pid="8" name="MSIP_Label_9811530c-902c-4b75-8616-d6c82cd1332a_ContentBits">
    <vt:lpwstr>0</vt:lpwstr>
  </property>
  <property fmtid="{D5CDD505-2E9C-101B-9397-08002B2CF9AE}" pid="9" name="MSIP_Label_9811530c-902c-4b75-8616-d6c82cd1332a_Tag">
    <vt:lpwstr>50, 3, 0, 1</vt:lpwstr>
  </property>
  <property fmtid="{D5CDD505-2E9C-101B-9397-08002B2CF9AE}" pid="10" name="ContentTypeId">
    <vt:lpwstr>0x010100784D1BD3CC5D1E46A360CE4C5B7299C3</vt:lpwstr>
  </property>
  <property fmtid="{D5CDD505-2E9C-101B-9397-08002B2CF9AE}" pid="11" name="MediaServiceImageTags">
    <vt:lpwstr/>
  </property>
</Properties>
</file>